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416" r:id="rId2"/>
    <p:sldId id="415" r:id="rId3"/>
    <p:sldId id="414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5562601"/>
            <a:ext cx="2844800" cy="365125"/>
          </a:xfrm>
        </p:spPr>
        <p:txBody>
          <a:bodyPr/>
          <a:lstStyle>
            <a:lvl1pPr>
              <a:defRPr>
                <a:solidFill>
                  <a:srgbClr val="A2A4A3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A549ADDE-98E8-4149-84E6-9A28F99CE161}" type="datetimeFigureOut">
              <a:rPr lang="en-US" sz="1800" kern="0" smtClean="0"/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6/18/2019</a:t>
            </a:fld>
            <a:endParaRPr lang="en-US" sz="1800" kern="0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5562601"/>
            <a:ext cx="3860800" cy="365125"/>
          </a:xfrm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ysClr val="windowText" lastClr="000000"/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5562601"/>
            <a:ext cx="2844800" cy="365125"/>
          </a:xfrm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9E3EFB43-BEAF-4970-A06C-24B01B76FA99}" type="slidenum">
              <a:rPr lang="en-US" sz="1800" kern="0" smtClean="0">
                <a:solidFill>
                  <a:sysClr val="windowText" lastClr="000000"/>
                </a:solidFill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800" kern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8410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3733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5562601"/>
            <a:ext cx="2844800" cy="365125"/>
          </a:xfrm>
        </p:spPr>
        <p:txBody>
          <a:bodyPr/>
          <a:lstStyle>
            <a:lvl1pPr>
              <a:defRPr>
                <a:solidFill>
                  <a:srgbClr val="A2A4A3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A549ADDE-98E8-4149-84E6-9A28F99CE161}" type="datetimeFigureOut">
              <a:rPr lang="en-US" sz="1800" kern="0" smtClean="0"/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6/18/2019</a:t>
            </a:fld>
            <a:endParaRPr lang="en-US" sz="1800" ker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5562601"/>
            <a:ext cx="3860800" cy="365125"/>
          </a:xfrm>
        </p:spPr>
        <p:txBody>
          <a:bodyPr/>
          <a:lstStyle>
            <a:lvl1pPr>
              <a:defRPr>
                <a:solidFill>
                  <a:srgbClr val="A2A4A3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5562601"/>
            <a:ext cx="2844800" cy="365125"/>
          </a:xfrm>
        </p:spPr>
        <p:txBody>
          <a:bodyPr/>
          <a:lstStyle>
            <a:lvl1pPr>
              <a:defRPr>
                <a:solidFill>
                  <a:srgbClr val="A2A4A3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9E3EFB43-BEAF-4970-A06C-24B01B76FA99}" type="slidenum">
              <a:rPr lang="en-US" sz="1800" kern="0" smtClean="0"/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800" kern="0"/>
          </a:p>
        </p:txBody>
      </p:sp>
    </p:spTree>
    <p:extLst>
      <p:ext uri="{BB962C8B-B14F-4D97-AF65-F5344CB8AC3E}">
        <p14:creationId xmlns:p14="http://schemas.microsoft.com/office/powerpoint/2010/main" val="473776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019800"/>
            <a:ext cx="121920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3809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5578476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A2A4A3"/>
                </a:solidFill>
              </a:defRPr>
            </a:lvl1pPr>
          </a:lstStyle>
          <a:p>
            <a:fld id="{A549ADDE-98E8-4149-84E6-9A28F99CE161}" type="datetimeFigureOut">
              <a:rPr lang="en-US" smtClean="0"/>
              <a:pPr/>
              <a:t>6/18/2019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5578476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A2A4A3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5578476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A2A4A3"/>
                </a:solidFill>
              </a:defRPr>
            </a:lvl1pPr>
          </a:lstStyle>
          <a:p>
            <a:fld id="{9E3EFB43-BEAF-4970-A06C-24B01B76FA99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 descr="momentum_bar.eps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248401"/>
            <a:ext cx="12192000" cy="6626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6474366"/>
            <a:ext cx="5181600" cy="195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8951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HelveticaNeueLT Std"/>
          <a:ea typeface="+mj-ea"/>
          <a:cs typeface="HelveticaNeueLT Std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b="0" i="0" kern="1200">
          <a:solidFill>
            <a:srgbClr val="565A5C"/>
          </a:solidFill>
          <a:latin typeface="HelveticaNeueLT Std"/>
          <a:ea typeface="+mn-ea"/>
          <a:cs typeface="HelveticaNeueLT Std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600" b="0" kern="1200">
          <a:solidFill>
            <a:srgbClr val="565A5C"/>
          </a:solidFill>
          <a:latin typeface="HelveticaNeueLT Std"/>
          <a:ea typeface="+mn-ea"/>
          <a:cs typeface="HelveticaNeueLT Std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b="0" i="1" kern="1200">
          <a:solidFill>
            <a:srgbClr val="565A5C"/>
          </a:solidFill>
          <a:latin typeface="HelveticaNeueLT Std"/>
          <a:ea typeface="+mn-ea"/>
          <a:cs typeface="HelveticaNeueLT Std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b="0" kern="1200">
          <a:solidFill>
            <a:srgbClr val="565A5C"/>
          </a:solidFill>
          <a:latin typeface="HelveticaNeueLT Std"/>
          <a:ea typeface="+mn-ea"/>
          <a:cs typeface="HelveticaNeueLT Std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b="0" kern="1200">
          <a:solidFill>
            <a:srgbClr val="565A5C"/>
          </a:solidFill>
          <a:latin typeface="HelveticaNeueLT Std"/>
          <a:ea typeface="+mn-ea"/>
          <a:cs typeface="HelveticaNeueLT Std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771525"/>
            <a:ext cx="10972800" cy="1838324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Taking it to the Next Level:</a:t>
            </a:r>
            <a:br>
              <a:rPr lang="en-US" b="1" dirty="0"/>
            </a:br>
            <a:r>
              <a:rPr lang="en-US" b="1" dirty="0"/>
              <a:t>Using Surveillance Data to Evaluate Injury Prevention Efforts in High School Athletes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" y="2890042"/>
            <a:ext cx="10972800" cy="2076451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R. Dawn Comstock, PhD</a:t>
            </a:r>
          </a:p>
          <a:p>
            <a:pPr marL="0" indent="0" algn="ctr">
              <a:buNone/>
            </a:pPr>
            <a:r>
              <a:rPr lang="en-US" dirty="0"/>
              <a:t>Professor of Epidemiology</a:t>
            </a:r>
          </a:p>
          <a:p>
            <a:pPr marL="0" indent="0" algn="ctr">
              <a:buNone/>
            </a:pPr>
            <a:r>
              <a:rPr lang="en-US" dirty="0"/>
              <a:t>Colorado School of Public Health</a:t>
            </a:r>
          </a:p>
          <a:p>
            <a:pPr marL="0" indent="0" algn="ctr">
              <a:buNone/>
            </a:pPr>
            <a:r>
              <a:rPr lang="en-US" dirty="0"/>
              <a:t>Program for Injury Prevention Education and Research</a:t>
            </a:r>
          </a:p>
        </p:txBody>
      </p:sp>
      <p:pic>
        <p:nvPicPr>
          <p:cNvPr id="6" name="Picture 8" descr="RIO Logo High School RI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05225" y="5389561"/>
            <a:ext cx="1561349" cy="134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028896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High School RIO (05/06-current)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219201"/>
            <a:ext cx="8229600" cy="5034115"/>
          </a:xfrm>
          <a:ln>
            <a:noFill/>
          </a:ln>
        </p:spPr>
        <p:txBody>
          <a:bodyPr>
            <a:normAutofit fontScale="77500" lnSpcReduction="20000"/>
          </a:bodyPr>
          <a:lstStyle/>
          <a:p>
            <a:r>
              <a:rPr lang="en-US" dirty="0"/>
              <a:t>National High School Sports-Related Injury Surveillance System (High School RIO)</a:t>
            </a:r>
          </a:p>
          <a:p>
            <a:pPr lvl="1"/>
            <a:r>
              <a:rPr lang="en-US" dirty="0"/>
              <a:t>Athletic Trainers from US high schools report injuries</a:t>
            </a:r>
          </a:p>
          <a:p>
            <a:pPr lvl="1"/>
            <a:r>
              <a:rPr lang="en-US" dirty="0"/>
              <a:t>Internet-based data collection tool (RIO): 24/7 and updatable</a:t>
            </a:r>
          </a:p>
          <a:p>
            <a:pPr lvl="1"/>
            <a:endParaRPr lang="en-US" dirty="0"/>
          </a:p>
          <a:p>
            <a:r>
              <a:rPr lang="en-US" dirty="0"/>
              <a:t>Definitions</a:t>
            </a:r>
          </a:p>
          <a:p>
            <a:pPr lvl="1"/>
            <a:r>
              <a:rPr lang="en-US" dirty="0"/>
              <a:t>Injury: 1) occurred as result of organized high school practice or competition, AND 2) required medical attention by a team physician, certified athletic trainer, personal physician, or emergency department/urgent care facility, AND 3) resulted in restriction of the high school athlete’s participation for </a:t>
            </a:r>
            <a:r>
              <a:rPr lang="en-US" dirty="0">
                <a:latin typeface="Times New Roman"/>
                <a:cs typeface="Times New Roman"/>
              </a:rPr>
              <a:t>≥</a:t>
            </a:r>
            <a:r>
              <a:rPr lang="en-US" dirty="0">
                <a:cs typeface="Times New Roman"/>
              </a:rPr>
              <a:t>1 days beyond the day of injury OR any concussion, fracture, dental injury, or heat event</a:t>
            </a:r>
          </a:p>
          <a:p>
            <a:pPr lvl="1"/>
            <a:endParaRPr lang="en-US" dirty="0">
              <a:cs typeface="Times New Roman"/>
            </a:endParaRPr>
          </a:p>
          <a:p>
            <a:pPr lvl="1"/>
            <a:r>
              <a:rPr lang="en-US" dirty="0">
                <a:cs typeface="Times New Roman"/>
              </a:rPr>
              <a:t>Athletic exposure (AE): one athlete participating in one competition or practice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73222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High School RIO Surveillance Data on Lacrosse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52475" y="1773473"/>
            <a:ext cx="10034722" cy="345575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52475" y="1057275"/>
            <a:ext cx="924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Girls’ and Boys’ Lacrosse Concussion Data by Injury Mechanism and Type of Exposure, 2008/09-2017/18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85775" y="5057775"/>
            <a:ext cx="109156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Based on percent differences, an estimated 47.9% of concussions girls sustain from being struck by a ball/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crosse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/stick could have been prevented if girls had worn the same head protection as boys.  Thus, an estimated 34.5% of all Girls’ LAX concussions could have been prevented if they were allowed to wear the same helmet as is required in Boys’ LAX</a:t>
            </a:r>
          </a:p>
        </p:txBody>
      </p:sp>
    </p:spTree>
    <p:extLst>
      <p:ext uri="{BB962C8B-B14F-4D97-AF65-F5344CB8AC3E}">
        <p14:creationId xmlns:p14="http://schemas.microsoft.com/office/powerpoint/2010/main" val="941355925"/>
      </p:ext>
    </p:extLst>
  </p:cSld>
  <p:clrMapOvr>
    <a:masterClrMapping/>
  </p:clrMapOvr>
</p:sld>
</file>

<file path=ppt/theme/theme1.xml><?xml version="1.0" encoding="utf-8"?>
<a:theme xmlns:a="http://schemas.openxmlformats.org/drawingml/2006/main" name="12_amc_white_std">
  <a:themeElements>
    <a:clrScheme name="Custom 2">
      <a:dk1>
        <a:sysClr val="windowText" lastClr="000000"/>
      </a:dk1>
      <a:lt1>
        <a:sysClr val="window" lastClr="FFFFFF"/>
      </a:lt1>
      <a:dk2>
        <a:srgbClr val="006595"/>
      </a:dk2>
      <a:lt2>
        <a:srgbClr val="EEECE1"/>
      </a:lt2>
      <a:accent1>
        <a:srgbClr val="A2A3A4"/>
      </a:accent1>
      <a:accent2>
        <a:srgbClr val="565A5C"/>
      </a:accent2>
      <a:accent3>
        <a:srgbClr val="899639"/>
      </a:accent3>
      <a:accent4>
        <a:srgbClr val="FFFFFF"/>
      </a:accent4>
      <a:accent5>
        <a:srgbClr val="000000"/>
      </a:accent5>
      <a:accent6>
        <a:srgbClr val="CFB87C"/>
      </a:accent6>
      <a:hlink>
        <a:srgbClr val="006595"/>
      </a:hlink>
      <a:folHlink>
        <a:srgbClr val="CFB87C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246</Words>
  <Application>Microsoft Office PowerPoint</Application>
  <PresentationFormat>Widescreen</PresentationFormat>
  <Paragraphs>17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HelveticaNeueLT Std</vt:lpstr>
      <vt:lpstr>Times New Roman</vt:lpstr>
      <vt:lpstr>12_amc_white_std</vt:lpstr>
      <vt:lpstr>Taking it to the Next Level: Using Surveillance Data to Evaluate Injury Prevention Efforts in High School Athletes</vt:lpstr>
      <vt:lpstr>High School RIO (05/06-current)</vt:lpstr>
      <vt:lpstr>High School RIO Surveillance Data on Lacrosse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Taking it to the Next Level: Using Surveillance Data to Evaluate Injury Prevention Efforts in High School Athletes</dc:title>
  <dc:creator>Julie Stolker</dc:creator>
  <cp:lastModifiedBy>Julie Stolker</cp:lastModifiedBy>
  <cp:revision>1</cp:revision>
  <dcterms:created xsi:type="dcterms:W3CDTF">2019-06-18T18:59:50Z</dcterms:created>
  <dcterms:modified xsi:type="dcterms:W3CDTF">2019-06-18T19:03:18Z</dcterms:modified>
</cp:coreProperties>
</file>